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.xml" ContentType="application/vnd.openxmlformats-officedocument.presentationml.notesSlide+xml"/>
  <Override PartName="/ppt/tags/tag86.xml" ContentType="application/vnd.openxmlformats-officedocument.presentationml.tags+xml"/>
  <Override PartName="/ppt/notesSlides/notesSlide2.xml" ContentType="application/vnd.openxmlformats-officedocument.presentationml.notesSlide+xml"/>
  <Override PartName="/ppt/tags/tag87.xml" ContentType="application/vnd.openxmlformats-officedocument.presentationml.tags+xml"/>
  <Override PartName="/ppt/notesSlides/notesSlide3.xml" ContentType="application/vnd.openxmlformats-officedocument.presentationml.notesSlide+xml"/>
  <Override PartName="/ppt/tags/tag88.xml" ContentType="application/vnd.openxmlformats-officedocument.presentationml.tags+xml"/>
  <Override PartName="/ppt/notesSlides/notesSlide4.xml" ContentType="application/vnd.openxmlformats-officedocument.presentationml.notesSlide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notesSlides/notesSlide6.xml" ContentType="application/vnd.openxmlformats-officedocument.presentationml.notesSlide+xml"/>
  <Override PartName="/ppt/tags/tag91.xml" ContentType="application/vnd.openxmlformats-officedocument.presentationml.tags+xml"/>
  <Override PartName="/ppt/notesSlides/notesSlide7.xml" ContentType="application/vnd.openxmlformats-officedocument.presentationml.notesSlide+xml"/>
  <Override PartName="/ppt/tags/tag92.xml" ContentType="application/vnd.openxmlformats-officedocument.presentationml.tags+xml"/>
  <Override PartName="/ppt/notesSlides/notesSlide8.xml" ContentType="application/vnd.openxmlformats-officedocument.presentationml.notesSlide+xml"/>
  <Override PartName="/ppt/tags/tag9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3" r:id="rId4"/>
    <p:sldId id="273" r:id="rId5"/>
    <p:sldId id="303" r:id="rId6"/>
    <p:sldId id="302" r:id="rId7"/>
    <p:sldId id="258" r:id="rId8"/>
    <p:sldId id="287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</p:sldIdLst>
  <p:sldSz cx="12192000" cy="6858000"/>
  <p:notesSz cx="6858000" cy="9144000"/>
  <p:embeddedFontLst>
    <p:embeddedFont>
      <p:font typeface="汉仪文黑-55简" panose="02010600030101010101" charset="-122"/>
      <p:regular r:id="rId20"/>
    </p:embeddedFont>
    <p:embeddedFont>
      <p:font typeface="汉仪颜楷简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" y="196"/>
      </p:cViewPr>
      <p:guideLst>
        <p:guide orient="horz" pos="2157"/>
        <p:guide pos="387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383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620395"/>
            <a:ext cx="11178540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93265" y="2093595"/>
            <a:ext cx="8763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2048</a:t>
            </a:r>
            <a:r>
              <a:rPr lang="zh-CN" altLang="en-US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游戏项目汇报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60930" y="4330700"/>
            <a:ext cx="787336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400" dirty="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项目参与者：郑仕博，董子扬</a:t>
            </a:r>
            <a:r>
              <a:rPr lang="en-US" altLang="zh-CN" sz="1600" dirty="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        </a:t>
            </a:r>
          </a:p>
          <a:p>
            <a:pPr algn="ctr">
              <a:lnSpc>
                <a:spcPct val="150000"/>
              </a:lnSpc>
            </a:pPr>
            <a:endParaRPr lang="zh-CN" sz="160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  <a:p>
            <a:pPr algn="ctr">
              <a:lnSpc>
                <a:spcPct val="150000"/>
              </a:lnSpc>
            </a:pPr>
            <a:endParaRPr lang="zh-CN" sz="160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汇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报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时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间：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2024.7.16</a:t>
            </a:r>
          </a:p>
        </p:txBody>
      </p:sp>
      <p:sp>
        <p:nvSpPr>
          <p:cNvPr id="7" name="矩形 6"/>
          <p:cNvSpPr/>
          <p:nvPr/>
        </p:nvSpPr>
        <p:spPr>
          <a:xfrm>
            <a:off x="3757295" y="4379595"/>
            <a:ext cx="4581525" cy="59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343435383232383b333633323435343b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60" y="4558030"/>
            <a:ext cx="238760" cy="238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576474" y="608058"/>
            <a:ext cx="6068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开始界面的页面布局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7967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028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1066800" y="1170305"/>
            <a:ext cx="1033145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主界面页面布局设置：</a:t>
            </a:r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采用水平布局与垂直布局结合的形式，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4*4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网格用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block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数组，并将每四个格子为一组。每组采用垂直布局，组内采用水平布局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2249805"/>
            <a:ext cx="4093210" cy="4080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2141220"/>
            <a:ext cx="6533515" cy="15487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5" y="4004945"/>
            <a:ext cx="6391275" cy="2466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46324" y="608058"/>
            <a:ext cx="5687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核心功能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生成新的数字方块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333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028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1018540" y="1151255"/>
            <a:ext cx="1000569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格子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——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基本逻辑单元的表示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: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indent="457200" algn="l"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前面说过用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block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数组表示每个格子，而格子里面的信息（即该格子代表哪个数据）则用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数组存储，其中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数组的数字代表格子显示的数字，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代表空格子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·Create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函数：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把所有空格子放入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vector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中，随机抽取一格生成数据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通过随机取数函数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GetNumber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1~10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中取到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）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来表示生成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10%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概率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50" y="2900045"/>
            <a:ext cx="3771900" cy="3317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46324" y="608058"/>
            <a:ext cx="5306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核心功能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数字方块的合并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333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028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700405" y="1151255"/>
            <a:ext cx="10005695" cy="581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合并（以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up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函数为例）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: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对每个格子进行遍历，如果在某个格子的下面找到值一样的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格子，进行合并，即该格子值变为两倍，下面的格子置为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推向一端（以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up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函数为例）：</a:t>
            </a: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枚举每一列，若该列的第一排的num值为1,，则将该列的每个</a:t>
            </a: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num值都往前一位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注意：</a:t>
            </a: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弄清楚四个方向（up，down，left，right）在数组中的表示（如右图）</a:t>
            </a: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如上部为num[i-1][j],左部为num[i][j-1]（以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num[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i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][j]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为基准）。上下左右我们可以说朝某个边移动，越靠近这个边合并优先级越高。</a:t>
            </a: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495" y="2166620"/>
            <a:ext cx="2620010" cy="2891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13989" y="608058"/>
            <a:ext cx="4163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核心功能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失败判定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35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31533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700405" y="1151255"/>
            <a:ext cx="100056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40" y="1767205"/>
            <a:ext cx="6851650" cy="4185285"/>
          </a:xfrm>
          <a:prstGeom prst="rect">
            <a:avLst/>
          </a:prstGeom>
        </p:spPr>
      </p:pic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018540" y="1151255"/>
            <a:ext cx="38862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·check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: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当无路可走时，可视为游戏失败，无路可走需同时满足两个条件：无法合并，且没有空余的格子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判定是否无法合并时，即对每个格子进行遍历，不过要注意边界值讨论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判断有无空余格子即判断有没有结果为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num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数组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0979" y="608058"/>
            <a:ext cx="3401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存档读档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存档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3456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31533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700405" y="1151255"/>
            <a:ext cx="100056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624205" y="1057910"/>
            <a:ext cx="5826760" cy="6369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·archive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文件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: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由于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2048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游戏中的有效记录信息只有两个：分数和每个格子里的数字情况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存储量不多，为提高兼容性，采用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C++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的文件操作，用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archive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文件存储信息。读取每一行的数据，再分行处理（字符串转化为数字）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文件存储路径：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debug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release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和最终的封装阶段，</a:t>
            </a: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所使用的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“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相对路径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参照时不一样在不一样的地方，封装阶段以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.exe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文件为准（仅限于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Windows , 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没问题）</a:t>
            </a:r>
          </a:p>
          <a:p>
            <a:pPr marL="0" lvl="0" indent="0" algn="l">
              <a:lnSpc>
                <a:spcPct val="200000"/>
              </a:lnSpc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6CBDAD-6AF0-BE9F-7F31-3954B7A7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93" y="1318766"/>
            <a:ext cx="4476429" cy="48827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0979" y="608058"/>
            <a:ext cx="3401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存档读档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读档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3456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31533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700405" y="1151255"/>
            <a:ext cx="100056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622935" y="2073275"/>
            <a:ext cx="58267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·archive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文件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: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分行处理，每个数字放一行，其中第一行是分数，后面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16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行是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block[0]([0]~[3])~[3]([0]~[3])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的值</a:t>
            </a:r>
          </a:p>
          <a:p>
            <a:pPr marL="0" lvl="0" indent="0" algn="l">
              <a:lnSpc>
                <a:spcPct val="200000"/>
              </a:lnSpc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71A86-9A7D-D27F-F4F0-C92DCB1F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269" y="1396735"/>
            <a:ext cx="5081326" cy="47568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0405" y="401320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60979" y="608058"/>
            <a:ext cx="3401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其他功能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上色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3456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31533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700405" y="1151255"/>
            <a:ext cx="100056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457200" algn="l">
              <a:lnSpc>
                <a:spcPct val="150000"/>
              </a:lnSpc>
              <a:buClrTx/>
              <a:buSzTx/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576580" y="1335405"/>
            <a:ext cx="5957570" cy="495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更新方式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我们知道，对于某一种确定的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4*4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状态，格子的上色状态是固定的，因此可以写一个上色函数，在每一次状态更新后执行，将状态的更新情况反应到终端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·paint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RGB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处理方式</a:t>
            </a:r>
          </a:p>
          <a:p>
            <a:pPr marL="0" lvl="0" indent="0" algn="l">
              <a:lnSpc>
                <a:spcPct val="200000"/>
              </a:lnSpc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如果num[i][j]的值为1），则将该格子对应的QLabel（即block[i][j]）的文本设置为一个空格字符（" "）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，颜色设置为白色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RGB(255,255,255)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，如果不是，就采用固定的颜色生成算式控制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RGB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值，此处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RGB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值只和数值有关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175" y="2461260"/>
            <a:ext cx="5283835" cy="2115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45280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39085" y="620395"/>
            <a:ext cx="884745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</a:t>
            </a:r>
          </a:p>
        </p:txBody>
      </p:sp>
      <p:sp>
        <p:nvSpPr>
          <p:cNvPr id="6" name="椭圆 5"/>
          <p:cNvSpPr/>
          <p:nvPr/>
        </p:nvSpPr>
        <p:spPr>
          <a:xfrm>
            <a:off x="1919605" y="2503170"/>
            <a:ext cx="1939290" cy="19392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532890" y="2162810"/>
            <a:ext cx="2647315" cy="26473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目录</a:t>
            </a:r>
          </a:p>
        </p:txBody>
      </p: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6090920" y="1610360"/>
            <a:ext cx="4281170" cy="2543175"/>
            <a:chOff x="10579" y="2587"/>
            <a:chExt cx="6742" cy="4005"/>
          </a:xfrm>
        </p:grpSpPr>
        <p:sp>
          <p:nvSpPr>
            <p:cNvPr id="8" name="TextBox 1"/>
            <p:cNvSpPr txBox="1"/>
            <p:nvPr>
              <p:custDataLst>
                <p:tags r:id="rId10"/>
              </p:custDataLst>
            </p:nvPr>
          </p:nvSpPr>
          <p:spPr>
            <a:xfrm>
              <a:off x="11305" y="2587"/>
              <a:ext cx="6016" cy="4005"/>
            </a:xfrm>
            <a:prstGeom prst="rect">
              <a:avLst/>
            </a:prstGeom>
            <a:noFill/>
          </p:spPr>
          <p:txBody>
            <a:bodyPr wrap="none" lIns="81614" tIns="40807" rIns="81614" bIns="40807" rtlCol="0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  <a:cs typeface="汉仪颜楷简" panose="00020600040101010101" charset="-122"/>
                </a:rPr>
                <a:t>游戏的基本功能介绍</a:t>
              </a:r>
            </a:p>
            <a:p>
              <a:endPara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endParaRPr>
            </a:p>
            <a:p>
              <a:endPara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endParaRPr>
            </a:p>
            <a:p>
              <a:endPara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endParaRPr>
            </a:p>
            <a:p>
              <a:endPara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endParaRPr>
            </a:p>
          </p:txBody>
        </p:sp>
        <p:sp>
          <p:nvSpPr>
            <p:cNvPr id="25" name="TextBox 24"/>
            <p:cNvSpPr txBox="1"/>
            <p:nvPr>
              <p:custDataLst>
                <p:tags r:id="rId11"/>
              </p:custDataLst>
            </p:nvPr>
          </p:nvSpPr>
          <p:spPr>
            <a:xfrm>
              <a:off x="11305" y="3578"/>
              <a:ext cx="456" cy="903"/>
            </a:xfrm>
            <a:prstGeom prst="rect">
              <a:avLst/>
            </a:prstGeom>
            <a:noFill/>
          </p:spPr>
          <p:txBody>
            <a:bodyPr wrap="none" lIns="81614" tIns="40807" rIns="81614" bIns="40807" rtlCol="0">
              <a:spAutoFit/>
            </a:bodyPr>
            <a:lstStyle/>
            <a:p>
              <a:endPara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endParaRPr>
            </a:p>
          </p:txBody>
        </p:sp>
        <p:sp>
          <p:nvSpPr>
            <p:cNvPr id="26" name="TextBox 25"/>
            <p:cNvSpPr txBox="1"/>
            <p:nvPr>
              <p:custDataLst>
                <p:tags r:id="rId12"/>
              </p:custDataLst>
            </p:nvPr>
          </p:nvSpPr>
          <p:spPr>
            <a:xfrm>
              <a:off x="11305" y="3578"/>
              <a:ext cx="2816" cy="903"/>
            </a:xfrm>
            <a:prstGeom prst="rect">
              <a:avLst/>
            </a:prstGeom>
            <a:noFill/>
          </p:spPr>
          <p:txBody>
            <a:bodyPr wrap="none" lIns="81614" tIns="40807" rIns="81614" bIns="40807" rtlCol="0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代码实现</a:t>
              </a:r>
            </a:p>
          </p:txBody>
        </p:sp>
        <p:sp>
          <p:nvSpPr>
            <p:cNvPr id="9" name="圆角矩形 8"/>
            <p:cNvSpPr/>
            <p:nvPr>
              <p:custDataLst>
                <p:tags r:id="rId13"/>
              </p:custDataLst>
            </p:nvPr>
          </p:nvSpPr>
          <p:spPr>
            <a:xfrm>
              <a:off x="10579" y="2641"/>
              <a:ext cx="726" cy="7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1</a:t>
              </a:r>
            </a:p>
          </p:txBody>
        </p:sp>
        <p:sp>
          <p:nvSpPr>
            <p:cNvPr id="10" name="圆角矩形 9"/>
            <p:cNvSpPr/>
            <p:nvPr>
              <p:custDataLst>
                <p:tags r:id="rId14"/>
              </p:custDataLst>
            </p:nvPr>
          </p:nvSpPr>
          <p:spPr>
            <a:xfrm>
              <a:off x="10579" y="3634"/>
              <a:ext cx="726" cy="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2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15"/>
              </p:custDataLst>
            </p:nvPr>
          </p:nvSpPr>
          <p:spPr>
            <a:xfrm>
              <a:off x="11141" y="4623"/>
              <a:ext cx="1391" cy="7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2.1</a:t>
              </a:r>
            </a:p>
          </p:txBody>
        </p:sp>
      </p:grp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6447790" y="3538220"/>
            <a:ext cx="883285" cy="4762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2.2</a:t>
            </a:r>
          </a:p>
        </p:txBody>
      </p:sp>
      <p:sp>
        <p:nvSpPr>
          <p:cNvPr id="3" name="圆角矩形 2"/>
          <p:cNvSpPr/>
          <p:nvPr>
            <p:custDataLst>
              <p:tags r:id="rId4"/>
            </p:custDataLst>
          </p:nvPr>
        </p:nvSpPr>
        <p:spPr>
          <a:xfrm>
            <a:off x="6447790" y="4743450"/>
            <a:ext cx="883285" cy="4762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2.4</a:t>
            </a:r>
          </a:p>
        </p:txBody>
      </p:sp>
      <p:sp>
        <p:nvSpPr>
          <p:cNvPr id="7" name="TextBox 25"/>
          <p:cNvSpPr txBox="1"/>
          <p:nvPr>
            <p:custDataLst>
              <p:tags r:id="rId5"/>
            </p:custDataLst>
          </p:nvPr>
        </p:nvSpPr>
        <p:spPr>
          <a:xfrm>
            <a:off x="7465060" y="2929890"/>
            <a:ext cx="1788160" cy="57340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页面布局</a:t>
            </a:r>
          </a:p>
        </p:txBody>
      </p:sp>
      <p:sp>
        <p:nvSpPr>
          <p:cNvPr id="11" name="TextBox 25"/>
          <p:cNvSpPr txBox="1"/>
          <p:nvPr>
            <p:custDataLst>
              <p:tags r:id="rId6"/>
            </p:custDataLst>
          </p:nvPr>
        </p:nvSpPr>
        <p:spPr>
          <a:xfrm>
            <a:off x="7465060" y="3557270"/>
            <a:ext cx="1788160" cy="57340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逻辑设计</a:t>
            </a:r>
          </a:p>
        </p:txBody>
      </p:sp>
      <p:sp>
        <p:nvSpPr>
          <p:cNvPr id="19" name="TextBox 25"/>
          <p:cNvSpPr txBox="1"/>
          <p:nvPr>
            <p:custDataLst>
              <p:tags r:id="rId7"/>
            </p:custDataLst>
          </p:nvPr>
        </p:nvSpPr>
        <p:spPr>
          <a:xfrm>
            <a:off x="7519035" y="4712970"/>
            <a:ext cx="975360" cy="57340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其他</a:t>
            </a:r>
          </a:p>
        </p:txBody>
      </p:sp>
      <p:sp>
        <p:nvSpPr>
          <p:cNvPr id="20" name="圆角矩形 19"/>
          <p:cNvSpPr/>
          <p:nvPr>
            <p:custDataLst>
              <p:tags r:id="rId8"/>
            </p:custDataLst>
          </p:nvPr>
        </p:nvSpPr>
        <p:spPr>
          <a:xfrm>
            <a:off x="6447790" y="4173855"/>
            <a:ext cx="883285" cy="4762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2.3</a:t>
            </a:r>
          </a:p>
        </p:txBody>
      </p:sp>
      <p:sp>
        <p:nvSpPr>
          <p:cNvPr id="21" name="TextBox 25"/>
          <p:cNvSpPr txBox="1"/>
          <p:nvPr>
            <p:custDataLst>
              <p:tags r:id="rId9"/>
            </p:custDataLst>
          </p:nvPr>
        </p:nvSpPr>
        <p:spPr>
          <a:xfrm>
            <a:off x="7465060" y="4135120"/>
            <a:ext cx="1788160" cy="57340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存档读档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4782820" y="2927350"/>
            <a:ext cx="5496560" cy="100457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sz="60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游戏的基本功能</a:t>
            </a:r>
          </a:p>
        </p:txBody>
      </p:sp>
      <p:sp>
        <p:nvSpPr>
          <p:cNvPr id="10" name="椭圆 9"/>
          <p:cNvSpPr/>
          <p:nvPr/>
        </p:nvSpPr>
        <p:spPr>
          <a:xfrm>
            <a:off x="2623820" y="2660650"/>
            <a:ext cx="1525905" cy="152590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7b0a20202020227461726765744d6f64756c65223a202270726f636573734f6e6c696e65466f6e7473220a7d0a"/>
          <p:cNvSpPr txBox="1"/>
          <p:nvPr/>
        </p:nvSpPr>
        <p:spPr>
          <a:xfrm>
            <a:off x="1717040" y="1583055"/>
            <a:ext cx="463296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开始界面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·2048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标题及制作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  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开始游戏及读档按钮</a:t>
            </a:r>
          </a:p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主界面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存档按钮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	   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得分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·4*4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的网格，每个格子显示数字（2的幂，如2, 4, 8, 16...）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每个格子的颜色随着数字的不同而变化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06824" y="608693"/>
            <a:ext cx="2067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界面的显示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34504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39864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303b32313537303834363bcbabd2fdbac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206500" y="1828165"/>
            <a:ext cx="487045" cy="487045"/>
          </a:xfrm>
          <a:prstGeom prst="rect">
            <a:avLst/>
          </a:prstGeom>
        </p:spPr>
      </p:pic>
      <p:pic>
        <p:nvPicPr>
          <p:cNvPr id="3" name="图片 2" descr="303b32313537303834363bcbabd2fdbac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63320" y="2895600"/>
            <a:ext cx="487045" cy="487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675" y="2525395"/>
            <a:ext cx="2378075" cy="2876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95" y="2580640"/>
            <a:ext cx="2404745" cy="2929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7b0a20202020227461726765744d6f64756c65223a202270726f636573734f6e6c696e65466f6e7473220a7d0a"/>
          <p:cNvSpPr txBox="1"/>
          <p:nvPr/>
        </p:nvSpPr>
        <p:spPr>
          <a:xfrm>
            <a:off x="897890" y="1652905"/>
            <a:ext cx="10394950" cy="4015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生成数字：</a:t>
            </a:r>
          </a:p>
          <a:p>
            <a:pPr algn="l">
              <a:lnSpc>
                <a:spcPct val="20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在每次移动（上、下、左、右）后，随机在网格中的一个空白位置生成一个新的数字（通常是2，概率为90%，4的概率为10%）。</a:t>
            </a:r>
          </a:p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移动与合并：</a:t>
            </a:r>
          </a:p>
          <a:p>
            <a:pPr algn="l">
              <a:lnSpc>
                <a:spcPct val="20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实现上、下、左、右四个方向的移动逻辑。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当两个具有相同数字的格子在移动方向上相邻时，它们会合并成一个数字是两者之和的新格子。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每次移动或合并后，新生成的数字需要出现在随机空白位置。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102129" y="608693"/>
            <a:ext cx="6258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对格子的操作（生成，移动和合并）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1655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41998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7b0a20202020227461726765744d6f64756c65223a202270726f636573734f6e6c696e65466f6e7473220a7d0a"/>
          <p:cNvSpPr txBox="1"/>
          <p:nvPr/>
        </p:nvSpPr>
        <p:spPr>
          <a:xfrm>
            <a:off x="897890" y="1652905"/>
            <a:ext cx="1039495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计分系统：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每次两个数字合并时，玩家的分数应该增加，增加的分数等于新生成的数字的值。</a:t>
            </a:r>
          </a:p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游戏结束判断：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当网格中没有空白位置，且无法进行任何有效的合并时，游戏结束。</a:t>
            </a:r>
          </a:p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存档读档功能：</a:t>
            </a: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在游戏进行中点击存档功能键，将自动返回主界面，并在开始界面提供读档按钮，在下一次重新进入游戏时自动获取存档时的格子状态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76674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游戏判定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8630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39991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4944745" y="2921635"/>
            <a:ext cx="3210560" cy="100457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6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代码实现</a:t>
            </a:r>
            <a:endParaRPr lang="zh-CN" altLang="en-US" sz="6000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88005" y="2660650"/>
            <a:ext cx="1525905" cy="152590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576474" y="608058"/>
            <a:ext cx="6068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开始界面的页面布局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7967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028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1018540" y="1410970"/>
            <a:ext cx="1000569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初始化默认值设定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——main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函数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  <a:p>
            <a:pPr indent="457200" algn="l"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新建对象，设置窗口大小，设置默认字体，连接信号与槽（此处是连接主界面返回的返回信号），并执行游戏基本功能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05" y="2576195"/>
            <a:ext cx="9226550" cy="3637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576474" y="608058"/>
            <a:ext cx="60680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——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开始界面的页面布局</a:t>
            </a:r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79677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0288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descr="7b0a20202020227461726765744d6f64756c65223a202270726f636573734f6e6c696e65466f6e7473220a7d0a"/>
          <p:cNvSpPr txBox="1"/>
          <p:nvPr/>
        </p:nvSpPr>
        <p:spPr>
          <a:xfrm>
            <a:off x="1018540" y="1410970"/>
            <a:ext cx="1000569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sz="24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开始界面页面布局设置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确认了垂直排版格式，创造了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6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个垂直布局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设置两种字体，按钮与标签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设置每种布局的内容物，如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1 3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布局为空白，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用于排版而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5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号布局用于存放按钮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将每种布局居中放置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6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个垂直布局放置于主界面中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设置图片路径并导入图片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1489075"/>
            <a:ext cx="4921250" cy="895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2491740"/>
            <a:ext cx="5627370" cy="1123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05" y="3573145"/>
            <a:ext cx="5073650" cy="1549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405" y="5122545"/>
            <a:ext cx="7092950" cy="1207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mE3YmZiNjBjNzdiYWQxYTg5NTdlMjEyYTEyMzgxMzA2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0.45,&quot;left&quot;:515.9,&quot;top&quot;:133.2,&quot;width&quot;:337.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1160</Words>
  <Application>Microsoft Office PowerPoint</Application>
  <PresentationFormat>宽屏</PresentationFormat>
  <Paragraphs>108</Paragraphs>
  <Slides>16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汉仪颜楷简</vt:lpstr>
      <vt:lpstr>汉仪文黑-55简</vt:lpstr>
      <vt:lpstr>Wingdings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仕博 郑</cp:lastModifiedBy>
  <cp:revision>177</cp:revision>
  <dcterms:created xsi:type="dcterms:W3CDTF">2019-06-19T02:08:00Z</dcterms:created>
  <dcterms:modified xsi:type="dcterms:W3CDTF">2024-07-17T03:31:49Z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F9037A67A4ED42928643B901B41A8F8B_11</vt:lpwstr>
  </property>
  <property fmtid="{D5CDD505-2E9C-101B-9397-08002B2CF9AE}" pid="4" name="KSOTemplateUUID">
    <vt:lpwstr>v1.0_mb_PS/xxWNYO0ue0g5tESpdFQ==</vt:lpwstr>
  </property>
</Properties>
</file>